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303" r:id="rId5"/>
    <p:sldId id="305" r:id="rId6"/>
    <p:sldId id="306" r:id="rId7"/>
    <p:sldId id="307" r:id="rId8"/>
    <p:sldId id="310" r:id="rId9"/>
    <p:sldId id="309" r:id="rId10"/>
    <p:sldId id="313" r:id="rId11"/>
    <p:sldId id="311" r:id="rId12"/>
    <p:sldId id="314" r:id="rId13"/>
    <p:sldId id="304" r:id="rId14"/>
    <p:sldId id="316" r:id="rId15"/>
    <p:sldId id="315" r:id="rId16"/>
  </p:sldIdLst>
  <p:sldSz cx="9144000" cy="5143500" type="screen16x9"/>
  <p:notesSz cx="6858000" cy="9144000"/>
  <p:embeddedFontLst>
    <p:embeddedFont>
      <p:font typeface="Athela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mprint MT Shadow" panose="04020605060303030202" pitchFamily="82" charset="0"/>
      <p:regular r:id="rId23"/>
    </p:embeddedFont>
    <p:embeddedFont>
      <p:font typeface="Ink Free" panose="03080402000500000000" pitchFamily="66" charset="0"/>
      <p:regular r:id="rId24"/>
    </p:embeddedFont>
    <p:embeddedFont>
      <p:font typeface="Lora" panose="020B0604020202020204" charset="0"/>
      <p:regular r:id="rId25"/>
      <p:bold r:id="rId26"/>
      <p:italic r:id="rId27"/>
      <p:boldItalic r:id="rId28"/>
    </p:embeddedFont>
    <p:embeddedFont>
      <p:font typeface="Microsoft JhengHei" panose="020B0604030504040204" pitchFamily="34" charset="-12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19B"/>
    <a:srgbClr val="01849B"/>
    <a:srgbClr val="05478B"/>
    <a:srgbClr val="234549"/>
    <a:srgbClr val="7D7658"/>
    <a:srgbClr val="34164A"/>
    <a:srgbClr val="956B01"/>
    <a:srgbClr val="5DF0FF"/>
    <a:srgbClr val="A2023F"/>
    <a:srgbClr val="FA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F45BA-B90B-D49B-034D-FAC83DC6F94E}" v="41" dt="2019-06-18T07:48:41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9120-C088-44CA-8E3C-3DC89B74AC2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C22DD-3686-4202-8932-4C3F18259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2877160"/>
            <a:ext cx="8246070" cy="1221639"/>
          </a:xfrm>
          <a:noFill/>
          <a:effectLst/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  <a:latin typeface="Imprint MT Shadow" panose="04020605060303030202" pitchFamily="82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4098800"/>
            <a:ext cx="8246070" cy="61082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002060"/>
                </a:solidFill>
                <a:latin typeface="Ink Free" panose="03080402000500000000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thelas" panose="02000503000000020003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thelas" panose="02000503000000020003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73929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1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 algn="l"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2pPr>
            <a:lvl3pPr algn="l"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3pPr>
            <a:lvl4pPr algn="l"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4pPr>
            <a:lvl5pPr algn="l"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4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198559"/>
            <a:ext cx="595549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2pPr>
            <a:lvl3pPr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3pPr>
            <a:lvl4pPr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4pPr>
            <a:lvl5pPr>
              <a:defRPr>
                <a:solidFill>
                  <a:srgbClr val="002060"/>
                </a:solidFill>
                <a:latin typeface="Athelas" panose="0200050300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thelas" panose="02000503000000020003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thelas" panose="02000503000000020003" pitchFamily="2" charset="0"/>
              </a:defRPr>
            </a:lvl1pPr>
            <a:lvl2pPr>
              <a:defRPr sz="2400">
                <a:latin typeface="Athelas" panose="02000503000000020003" pitchFamily="2" charset="0"/>
              </a:defRPr>
            </a:lvl2pPr>
            <a:lvl3pPr>
              <a:defRPr sz="2000">
                <a:latin typeface="Athelas" panose="02000503000000020003" pitchFamily="2" charset="0"/>
              </a:defRPr>
            </a:lvl3pPr>
            <a:lvl4pPr>
              <a:defRPr sz="1800">
                <a:latin typeface="Athelas" panose="02000503000000020003" pitchFamily="2" charset="0"/>
              </a:defRPr>
            </a:lvl4pPr>
            <a:lvl5pPr>
              <a:defRPr sz="1800">
                <a:latin typeface="Athelas" panose="02000503000000020003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thelas" panose="02000503000000020003" pitchFamily="2" charset="0"/>
              </a:defRPr>
            </a:lvl1pPr>
            <a:lvl2pPr>
              <a:defRPr sz="2400">
                <a:latin typeface="Athelas" panose="02000503000000020003" pitchFamily="2" charset="0"/>
              </a:defRPr>
            </a:lvl2pPr>
            <a:lvl3pPr>
              <a:defRPr sz="2000">
                <a:latin typeface="Athelas" panose="02000503000000020003" pitchFamily="2" charset="0"/>
              </a:defRPr>
            </a:lvl3pPr>
            <a:lvl4pPr>
              <a:defRPr sz="1800">
                <a:latin typeface="Athelas" panose="02000503000000020003" pitchFamily="2" charset="0"/>
              </a:defRPr>
            </a:lvl4pPr>
            <a:lvl5pPr>
              <a:defRPr sz="1800">
                <a:latin typeface="Athelas" panose="02000503000000020003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739290"/>
            <a:ext cx="8246071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348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 algn="ctr">
              <a:defRPr sz="2000">
                <a:solidFill>
                  <a:srgbClr val="002060"/>
                </a:solidFill>
                <a:latin typeface="Athelas" panose="02000503000000020003" pitchFamily="2" charset="0"/>
              </a:defRPr>
            </a:lvl2pPr>
            <a:lvl3pPr algn="ctr">
              <a:defRPr sz="1800">
                <a:solidFill>
                  <a:srgbClr val="002060"/>
                </a:solidFill>
                <a:latin typeface="Athelas" panose="02000503000000020003" pitchFamily="2" charset="0"/>
              </a:defRPr>
            </a:lvl3pPr>
            <a:lvl4pPr algn="ctr">
              <a:defRPr sz="1600">
                <a:solidFill>
                  <a:srgbClr val="002060"/>
                </a:solidFill>
                <a:latin typeface="Athelas" panose="02000503000000020003" pitchFamily="2" charset="0"/>
              </a:defRPr>
            </a:lvl4pPr>
            <a:lvl5pPr algn="ctr">
              <a:defRPr sz="1600">
                <a:solidFill>
                  <a:srgbClr val="002060"/>
                </a:solidFill>
                <a:latin typeface="Athelas" panose="02000503000000020003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348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  <a:latin typeface="Athelas" panose="02000503000000020003" pitchFamily="2" charset="0"/>
              </a:defRPr>
            </a:lvl1pPr>
            <a:lvl2pPr algn="ctr">
              <a:defRPr sz="2000">
                <a:solidFill>
                  <a:srgbClr val="002060"/>
                </a:solidFill>
                <a:latin typeface="Athelas" panose="02000503000000020003" pitchFamily="2" charset="0"/>
              </a:defRPr>
            </a:lvl2pPr>
            <a:lvl3pPr algn="ctr">
              <a:defRPr sz="1800">
                <a:solidFill>
                  <a:srgbClr val="002060"/>
                </a:solidFill>
                <a:latin typeface="Athelas" panose="02000503000000020003" pitchFamily="2" charset="0"/>
              </a:defRPr>
            </a:lvl3pPr>
            <a:lvl4pPr algn="ctr">
              <a:defRPr sz="1600">
                <a:solidFill>
                  <a:srgbClr val="002060"/>
                </a:solidFill>
                <a:latin typeface="Athelas" panose="02000503000000020003" pitchFamily="2" charset="0"/>
              </a:defRPr>
            </a:lvl4pPr>
            <a:lvl5pPr algn="ctr">
              <a:defRPr sz="1600">
                <a:solidFill>
                  <a:srgbClr val="002060"/>
                </a:solidFill>
                <a:latin typeface="Athelas" panose="02000503000000020003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thelas" panose="02000503000000020003" pitchFamily="2" charset="0"/>
              </a:defRPr>
            </a:lvl1pPr>
            <a:lvl2pPr>
              <a:defRPr sz="2800">
                <a:latin typeface="Athelas" panose="02000503000000020003" pitchFamily="2" charset="0"/>
              </a:defRPr>
            </a:lvl2pPr>
            <a:lvl3pPr>
              <a:defRPr sz="2400">
                <a:latin typeface="Athelas" panose="02000503000000020003" pitchFamily="2" charset="0"/>
              </a:defRPr>
            </a:lvl3pPr>
            <a:lvl4pPr>
              <a:defRPr sz="2000">
                <a:latin typeface="Athelas" panose="02000503000000020003" pitchFamily="2" charset="0"/>
              </a:defRPr>
            </a:lvl4pPr>
            <a:lvl5pPr>
              <a:defRPr sz="2000">
                <a:latin typeface="Athelas" panose="02000503000000020003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thelas" panose="02000503000000020003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Imprint MT Shadow" panose="04020605060303030202" pitchFamily="8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thelas" panose="0200050300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thelas" panose="0200050300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thelas" panose="0200050300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thelas" panose="0200050300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thelas" panose="0200050300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5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2.png"/><Relationship Id="rId4" Type="http://schemas.openxmlformats.org/officeDocument/2006/relationships/video" Target="../media/media5.mp4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75" y="2571750"/>
            <a:ext cx="7940658" cy="1527050"/>
          </a:xfrm>
        </p:spPr>
        <p:txBody>
          <a:bodyPr>
            <a:normAutofit/>
          </a:bodyPr>
          <a:lstStyle/>
          <a:p>
            <a:r>
              <a:rPr lang="en-US">
                <a:latin typeface="Imprint MT Shadow"/>
              </a:rPr>
              <a:t>Computer Graphics Project -</a:t>
            </a:r>
            <a:br>
              <a:rPr lang="en-US">
                <a:latin typeface="Imprint MT Shadow"/>
              </a:rPr>
            </a:br>
            <a:r>
              <a:rPr lang="en-US">
                <a:latin typeface="Imprint MT Shadow"/>
              </a:rPr>
              <a:t> Raindrop Simulation</a:t>
            </a:r>
            <a:endParaRPr lang="en-US">
              <a:effectLst>
                <a:outerShdw blurRad="76200" dist="38100" dir="3000000" algn="ctr" rotWithShape="0">
                  <a:prstClr val="black">
                    <a:alpha val="41000"/>
                  </a:prstClr>
                </a:outerShdw>
              </a:effectLst>
              <a:latin typeface="Imprint MT Shadow" panose="040206050603030302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375" y="4098800"/>
            <a:ext cx="7940658" cy="610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latin typeface="Ink Free"/>
                <a:ea typeface="宋体"/>
              </a:rPr>
              <a:t>張圜華、張瑜真、蔡雨芝</a:t>
            </a:r>
            <a:endParaRPr lang="en-US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6;p23">
            <a:extLst>
              <a:ext uri="{FF2B5EF4-FFF2-40B4-BE49-F238E27FC236}">
                <a16:creationId xmlns:a16="http://schemas.microsoft.com/office/drawing/2014/main" id="{8FAA9AF2-173F-B146-8354-6D8671E87C9F}"/>
              </a:ext>
            </a:extLst>
          </p:cNvPr>
          <p:cNvSpPr txBox="1">
            <a:spLocks/>
          </p:cNvSpPr>
          <p:nvPr/>
        </p:nvSpPr>
        <p:spPr>
          <a:xfrm>
            <a:off x="1002809" y="1275168"/>
            <a:ext cx="3591135" cy="3438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Draw the trail</a:t>
            </a:r>
          </a:p>
        </p:txBody>
      </p:sp>
      <p:pic>
        <p:nvPicPr>
          <p:cNvPr id="6" name="2019-06-18 01-21-53">
            <a:hlinkClick r:id="" action="ppaction://media"/>
            <a:extLst>
              <a:ext uri="{FF2B5EF4-FFF2-40B4-BE49-F238E27FC236}">
                <a16:creationId xmlns:a16="http://schemas.microsoft.com/office/drawing/2014/main" id="{7E04CB8D-5DA8-416F-BC34-60827FCFA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595" y="1796100"/>
            <a:ext cx="3952030" cy="22230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1A3EF48-DAC6-42D8-8123-544E65CB93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13" t="12043" r="38462" b="35769"/>
          <a:stretch/>
        </p:blipFill>
        <p:spPr>
          <a:xfrm>
            <a:off x="754375" y="1796100"/>
            <a:ext cx="3294273" cy="222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8E8D43-B444-2B40-80D2-95517A0DD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E3CC0D-012B-6B43-A9E5-A08F77511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Google Shape;206;p23">
            <a:extLst>
              <a:ext uri="{FF2B5EF4-FFF2-40B4-BE49-F238E27FC236}">
                <a16:creationId xmlns:a16="http://schemas.microsoft.com/office/drawing/2014/main" id="{286893AE-1AC2-7141-91F5-78FDF1E6AD0B}"/>
              </a:ext>
            </a:extLst>
          </p:cNvPr>
          <p:cNvSpPr txBox="1">
            <a:spLocks/>
          </p:cNvSpPr>
          <p:nvPr/>
        </p:nvSpPr>
        <p:spPr>
          <a:xfrm>
            <a:off x="907080" y="1029041"/>
            <a:ext cx="4565095" cy="4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2D Raindrop in Unity</a:t>
            </a:r>
          </a:p>
        </p:txBody>
      </p:sp>
      <p:pic>
        <p:nvPicPr>
          <p:cNvPr id="8" name="raindrop_2d.mp4">
            <a:hlinkClick r:id="" action="ppaction://media"/>
            <a:extLst>
              <a:ext uri="{FF2B5EF4-FFF2-40B4-BE49-F238E27FC236}">
                <a16:creationId xmlns:a16="http://schemas.microsoft.com/office/drawing/2014/main" id="{DB2403F8-C21F-3B4D-A495-CCCDB6C62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8632" y="1655519"/>
            <a:ext cx="3451814" cy="2843600"/>
          </a:xfrm>
          <a:prstGeom prst="rect">
            <a:avLst/>
          </a:prstGeom>
        </p:spPr>
      </p:pic>
      <p:pic>
        <p:nvPicPr>
          <p:cNvPr id="10" name="2019-06-18 01-22-39">
            <a:hlinkClick r:id="" action="ppaction://media"/>
            <a:extLst>
              <a:ext uri="{FF2B5EF4-FFF2-40B4-BE49-F238E27FC236}">
                <a16:creationId xmlns:a16="http://schemas.microsoft.com/office/drawing/2014/main" id="{02FECA4D-8E34-463E-95C4-7AB82CAC3A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6260" y="1655519"/>
            <a:ext cx="5055291" cy="28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8E8D43-B444-2B40-80D2-95517A0DD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AE3CC0D-012B-6B43-A9E5-A08F77511C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Google Shape;206;p23">
            <a:extLst>
              <a:ext uri="{FF2B5EF4-FFF2-40B4-BE49-F238E27FC236}">
                <a16:creationId xmlns:a16="http://schemas.microsoft.com/office/drawing/2014/main" id="{286893AE-1AC2-7141-91F5-78FDF1E6AD0B}"/>
              </a:ext>
            </a:extLst>
          </p:cNvPr>
          <p:cNvSpPr txBox="1">
            <a:spLocks/>
          </p:cNvSpPr>
          <p:nvPr/>
        </p:nvSpPr>
        <p:spPr>
          <a:xfrm>
            <a:off x="907080" y="1029041"/>
            <a:ext cx="4565095" cy="4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2D Raindrop in Unity</a:t>
            </a:r>
          </a:p>
        </p:txBody>
      </p:sp>
      <p:pic>
        <p:nvPicPr>
          <p:cNvPr id="9" name="2019-06-18 01-24-14">
            <a:hlinkClick r:id="" action="ppaction://media"/>
            <a:extLst>
              <a:ext uri="{FF2B5EF4-FFF2-40B4-BE49-F238E27FC236}">
                <a16:creationId xmlns:a16="http://schemas.microsoft.com/office/drawing/2014/main" id="{548114EC-DDFC-4474-8361-37ADA09EC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60" y="1655520"/>
            <a:ext cx="5055291" cy="2843601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A9E93FD-F43C-4F36-9B71-0998B9EFDA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9"/>
          <a:stretch/>
        </p:blipFill>
        <p:spPr>
          <a:xfrm>
            <a:off x="5793640" y="1834820"/>
            <a:ext cx="2661622" cy="2614158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B84948B-B0BD-4EA5-9A92-A0BDED6735A2}"/>
              </a:ext>
            </a:extLst>
          </p:cNvPr>
          <p:cNvGrpSpPr/>
          <p:nvPr/>
        </p:nvGrpSpPr>
        <p:grpSpPr>
          <a:xfrm>
            <a:off x="5822682" y="2125889"/>
            <a:ext cx="2632580" cy="1950899"/>
            <a:chOff x="5822682" y="2125889"/>
            <a:chExt cx="2632580" cy="1950899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919DCD1C-9BF1-4D8C-8F09-7223E895E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-509" b="83286"/>
            <a:stretch/>
          </p:blipFill>
          <p:spPr>
            <a:xfrm>
              <a:off x="6099050" y="2125889"/>
              <a:ext cx="2356212" cy="327422"/>
            </a:xfrm>
            <a:prstGeom prst="rect">
              <a:avLst/>
            </a:prstGeom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6CC90660-6DC9-4187-97C0-E54C28563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-509" b="83286"/>
            <a:stretch/>
          </p:blipFill>
          <p:spPr>
            <a:xfrm>
              <a:off x="5822682" y="2720514"/>
              <a:ext cx="2356212" cy="327422"/>
            </a:xfrm>
            <a:prstGeom prst="rect">
              <a:avLst/>
            </a:prstGeom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11CFEB34-F33A-4181-9DFC-F3D7B7E52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-509" b="83286"/>
            <a:stretch/>
          </p:blipFill>
          <p:spPr>
            <a:xfrm>
              <a:off x="6034352" y="3234940"/>
              <a:ext cx="2356212" cy="327422"/>
            </a:xfrm>
            <a:prstGeom prst="rect">
              <a:avLst/>
            </a:prstGeom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6A2ABF42-0634-41AD-A861-12C045C69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-509" b="83286"/>
            <a:stretch/>
          </p:blipFill>
          <p:spPr>
            <a:xfrm>
              <a:off x="5822682" y="3749366"/>
              <a:ext cx="2356212" cy="327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7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7" y="433880"/>
            <a:ext cx="8093365" cy="916230"/>
          </a:xfrm>
        </p:spPr>
        <p:txBody>
          <a:bodyPr>
            <a:normAutofit/>
          </a:bodyPr>
          <a:lstStyle/>
          <a:p>
            <a:r>
              <a:rPr lang="en-US"/>
              <a:t>Combination</a:t>
            </a:r>
          </a:p>
        </p:txBody>
      </p:sp>
      <p:sp>
        <p:nvSpPr>
          <p:cNvPr id="13" name="Google Shape;326;p29">
            <a:extLst>
              <a:ext uri="{FF2B5EF4-FFF2-40B4-BE49-F238E27FC236}">
                <a16:creationId xmlns:a16="http://schemas.microsoft.com/office/drawing/2014/main" id="{0648B14A-D6E5-8648-847A-31DA712E1375}"/>
              </a:ext>
            </a:extLst>
          </p:cNvPr>
          <p:cNvSpPr/>
          <p:nvPr/>
        </p:nvSpPr>
        <p:spPr>
          <a:xfrm>
            <a:off x="1059785" y="1732560"/>
            <a:ext cx="1808208" cy="1808208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>
                <a:latin typeface="Lora" panose="02000503000000020004" pitchFamily="2" charset="0"/>
                <a:sym typeface="Lora"/>
              </a:rPr>
              <a:t>Raindrop</a:t>
            </a:r>
            <a:endParaRPr lang="zh-TW" sz="1600">
              <a:latin typeface="Lora" panose="02000503000000020004" pitchFamily="2" charset="0"/>
            </a:endParaRPr>
          </a:p>
        </p:txBody>
      </p:sp>
      <p:sp>
        <p:nvSpPr>
          <p:cNvPr id="22" name="Google Shape;328;p29">
            <a:extLst>
              <a:ext uri="{FF2B5EF4-FFF2-40B4-BE49-F238E27FC236}">
                <a16:creationId xmlns:a16="http://schemas.microsoft.com/office/drawing/2014/main" id="{CFB12F67-48C8-CB48-A407-4D46AD7AFD1B}"/>
              </a:ext>
            </a:extLst>
          </p:cNvPr>
          <p:cNvSpPr/>
          <p:nvPr/>
        </p:nvSpPr>
        <p:spPr>
          <a:xfrm>
            <a:off x="3808475" y="1732560"/>
            <a:ext cx="1808208" cy="1808208"/>
          </a:xfrm>
          <a:prstGeom prst="ellipse">
            <a:avLst/>
          </a:prstGeom>
          <a:solidFill>
            <a:srgbClr val="0184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bg1"/>
                </a:solidFill>
                <a:latin typeface="Lora" panose="02000503000000020004" pitchFamily="2" charset="0"/>
                <a:sym typeface="Lora"/>
              </a:rPr>
              <a:t>Alignment</a:t>
            </a:r>
            <a:endParaRPr lang="zh-TW" altLang="en-US" sz="1600" b="1">
              <a:solidFill>
                <a:schemeClr val="bg1"/>
              </a:solidFill>
              <a:latin typeface="Lora" panose="02000503000000020004" pitchFamily="2" charset="0"/>
            </a:endParaRPr>
          </a:p>
        </p:txBody>
      </p:sp>
      <p:cxnSp>
        <p:nvCxnSpPr>
          <p:cNvPr id="23" name="Google Shape;329;p29">
            <a:extLst>
              <a:ext uri="{FF2B5EF4-FFF2-40B4-BE49-F238E27FC236}">
                <a16:creationId xmlns:a16="http://schemas.microsoft.com/office/drawing/2014/main" id="{8217C1D8-F9CE-D741-A68A-FB393C9DEB9C}"/>
              </a:ext>
            </a:extLst>
          </p:cNvPr>
          <p:cNvCxnSpPr>
            <a:cxnSpLocks/>
          </p:cNvCxnSpPr>
          <p:nvPr/>
        </p:nvCxnSpPr>
        <p:spPr>
          <a:xfrm flipH="1" flipV="1">
            <a:off x="5719967" y="2664407"/>
            <a:ext cx="1011797" cy="697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4" name="Google Shape;329;p29">
            <a:extLst>
              <a:ext uri="{FF2B5EF4-FFF2-40B4-BE49-F238E27FC236}">
                <a16:creationId xmlns:a16="http://schemas.microsoft.com/office/drawing/2014/main" id="{96CFE241-0C1F-8A43-A9BD-485DE23568AF}"/>
              </a:ext>
            </a:extLst>
          </p:cNvPr>
          <p:cNvCxnSpPr>
            <a:cxnSpLocks/>
          </p:cNvCxnSpPr>
          <p:nvPr/>
        </p:nvCxnSpPr>
        <p:spPr>
          <a:xfrm>
            <a:off x="2871654" y="2636321"/>
            <a:ext cx="869640" cy="343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" name="Google Shape;328;p29">
            <a:extLst>
              <a:ext uri="{FF2B5EF4-FFF2-40B4-BE49-F238E27FC236}">
                <a16:creationId xmlns:a16="http://schemas.microsoft.com/office/drawing/2014/main" id="{EC13A7A5-D6AF-C74C-A859-D45811B40D08}"/>
              </a:ext>
            </a:extLst>
          </p:cNvPr>
          <p:cNvSpPr/>
          <p:nvPr/>
        </p:nvSpPr>
        <p:spPr>
          <a:xfrm>
            <a:off x="6734122" y="1655520"/>
            <a:ext cx="1808208" cy="1808208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n" sz="1600" b="1">
                <a:latin typeface="Lora" panose="02000503000000020004" pitchFamily="2" charset="0"/>
                <a:sym typeface="Lora"/>
              </a:rPr>
              <a:t>Flocking</a:t>
            </a:r>
          </a:p>
          <a:p>
            <a:pPr algn="ctr"/>
            <a:r>
              <a:rPr lang="en" altLang="zh-TW" sz="1600" b="1">
                <a:latin typeface="Lora" panose="02000503000000020004" pitchFamily="2" charset="0"/>
                <a:sym typeface="Lora"/>
              </a:rPr>
              <a:t>Algorithm</a:t>
            </a:r>
            <a:endParaRPr lang="zh-TW" altLang="en-US" sz="1600" b="1">
              <a:latin typeface="Lora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7" y="433880"/>
            <a:ext cx="8093365" cy="916230"/>
          </a:xfrm>
        </p:spPr>
        <p:txBody>
          <a:bodyPr>
            <a:normAutofit/>
          </a:bodyPr>
          <a:lstStyle/>
          <a:p>
            <a:r>
              <a:rPr lang="en-US"/>
              <a:t>Combination</a:t>
            </a:r>
          </a:p>
        </p:txBody>
      </p:sp>
      <p:sp>
        <p:nvSpPr>
          <p:cNvPr id="13" name="Google Shape;326;p29">
            <a:extLst>
              <a:ext uri="{FF2B5EF4-FFF2-40B4-BE49-F238E27FC236}">
                <a16:creationId xmlns:a16="http://schemas.microsoft.com/office/drawing/2014/main" id="{0648B14A-D6E5-8648-847A-31DA712E1375}"/>
              </a:ext>
            </a:extLst>
          </p:cNvPr>
          <p:cNvSpPr/>
          <p:nvPr/>
        </p:nvSpPr>
        <p:spPr>
          <a:xfrm>
            <a:off x="983120" y="1384084"/>
            <a:ext cx="1306404" cy="1271556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>
                <a:latin typeface="Lora"/>
                <a:ea typeface="新細明體"/>
                <a:sym typeface="Lora"/>
              </a:rPr>
              <a:t>Raindrop</a:t>
            </a:r>
            <a:endParaRPr lang="zh-TW" sz="1200">
              <a:latin typeface="Lora"/>
              <a:ea typeface="新細明體"/>
            </a:endParaRPr>
          </a:p>
        </p:txBody>
      </p:sp>
      <p:sp>
        <p:nvSpPr>
          <p:cNvPr id="22" name="Google Shape;328;p29">
            <a:extLst>
              <a:ext uri="{FF2B5EF4-FFF2-40B4-BE49-F238E27FC236}">
                <a16:creationId xmlns:a16="http://schemas.microsoft.com/office/drawing/2014/main" id="{CFB12F67-48C8-CB48-A407-4D46AD7AFD1B}"/>
              </a:ext>
            </a:extLst>
          </p:cNvPr>
          <p:cNvSpPr/>
          <p:nvPr/>
        </p:nvSpPr>
        <p:spPr>
          <a:xfrm>
            <a:off x="3731810" y="1384084"/>
            <a:ext cx="1306404" cy="1271556"/>
          </a:xfrm>
          <a:prstGeom prst="ellipse">
            <a:avLst/>
          </a:prstGeom>
          <a:solidFill>
            <a:srgbClr val="0184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b="1">
                <a:solidFill>
                  <a:schemeClr val="bg1"/>
                </a:solidFill>
                <a:latin typeface="Lora"/>
                <a:sym typeface="Lora"/>
              </a:rPr>
              <a:t>Alignment</a:t>
            </a:r>
            <a:endParaRPr lang="zh-TW" altLang="en-US" sz="1100" b="1">
              <a:solidFill>
                <a:schemeClr val="bg1"/>
              </a:solidFill>
              <a:latin typeface="Lora"/>
              <a:ea typeface="新細明體"/>
            </a:endParaRPr>
          </a:p>
        </p:txBody>
      </p:sp>
      <p:cxnSp>
        <p:nvCxnSpPr>
          <p:cNvPr id="23" name="Google Shape;329;p29">
            <a:extLst>
              <a:ext uri="{FF2B5EF4-FFF2-40B4-BE49-F238E27FC236}">
                <a16:creationId xmlns:a16="http://schemas.microsoft.com/office/drawing/2014/main" id="{8217C1D8-F9CE-D741-A68A-FB393C9DEB9C}"/>
              </a:ext>
            </a:extLst>
          </p:cNvPr>
          <p:cNvCxnSpPr>
            <a:cxnSpLocks/>
          </p:cNvCxnSpPr>
          <p:nvPr/>
        </p:nvCxnSpPr>
        <p:spPr>
          <a:xfrm flipH="1" flipV="1">
            <a:off x="5351154" y="2009268"/>
            <a:ext cx="976949" cy="1393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4" name="Google Shape;329;p29">
            <a:extLst>
              <a:ext uri="{FF2B5EF4-FFF2-40B4-BE49-F238E27FC236}">
                <a16:creationId xmlns:a16="http://schemas.microsoft.com/office/drawing/2014/main" id="{96CFE241-0C1F-8A43-A9BD-485DE23568AF}"/>
              </a:ext>
            </a:extLst>
          </p:cNvPr>
          <p:cNvCxnSpPr>
            <a:cxnSpLocks/>
          </p:cNvCxnSpPr>
          <p:nvPr/>
        </p:nvCxnSpPr>
        <p:spPr>
          <a:xfrm>
            <a:off x="2571965" y="2016034"/>
            <a:ext cx="869640" cy="343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" name="Google Shape;328;p29">
            <a:extLst>
              <a:ext uri="{FF2B5EF4-FFF2-40B4-BE49-F238E27FC236}">
                <a16:creationId xmlns:a16="http://schemas.microsoft.com/office/drawing/2014/main" id="{EC13A7A5-D6AF-C74C-A859-D45811B40D08}"/>
              </a:ext>
            </a:extLst>
          </p:cNvPr>
          <p:cNvSpPr/>
          <p:nvPr/>
        </p:nvSpPr>
        <p:spPr>
          <a:xfrm>
            <a:off x="6657457" y="1307044"/>
            <a:ext cx="1306404" cy="1271556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n" sz="1200" b="1">
                <a:latin typeface="Lora"/>
                <a:sym typeface="Lora"/>
              </a:rPr>
              <a:t>Flocking</a:t>
            </a:r>
            <a:endParaRPr lang="en" sz="1200" b="1">
              <a:latin typeface="Lora"/>
            </a:endParaRPr>
          </a:p>
          <a:p>
            <a:pPr algn="ctr"/>
            <a:r>
              <a:rPr lang="en" altLang="zh-TW" sz="1200" b="1">
                <a:latin typeface="Lora"/>
                <a:ea typeface="新細明體"/>
                <a:sym typeface="Lora"/>
              </a:rPr>
              <a:t>Algorithm</a:t>
            </a:r>
            <a:endParaRPr lang="zh-TW" altLang="en-US" sz="1200" b="1">
              <a:latin typeface="Lora"/>
              <a:ea typeface="新細明體"/>
            </a:endParaRPr>
          </a:p>
        </p:txBody>
      </p:sp>
      <p:pic>
        <p:nvPicPr>
          <p:cNvPr id="2" name="2019-06-18 01-24-14">
            <a:hlinkClick r:id="" action="ppaction://media"/>
            <a:extLst>
              <a:ext uri="{FF2B5EF4-FFF2-40B4-BE49-F238E27FC236}">
                <a16:creationId xmlns:a16="http://schemas.microsoft.com/office/drawing/2014/main" id="{79226ED0-D770-43E5-82D0-3F42B23D7F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8973" y="3063360"/>
            <a:ext cx="2532320" cy="1588153"/>
          </a:xfrm>
          <a:prstGeom prst="rect">
            <a:avLst/>
          </a:prstGeom>
        </p:spPr>
      </p:pic>
      <p:pic>
        <p:nvPicPr>
          <p:cNvPr id="3" name="2019-06-18 15-56-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99818" y="3063360"/>
            <a:ext cx="2905842" cy="1634536"/>
          </a:xfrm>
          <a:prstGeom prst="rect">
            <a:avLst/>
          </a:prstGeom>
        </p:spPr>
      </p:pic>
      <p:pic>
        <p:nvPicPr>
          <p:cNvPr id="5" name="2019-06-18 16-23-1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87635" y="3063360"/>
            <a:ext cx="2905841" cy="16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59FA2-8FCC-4135-84ED-AAEF7D06A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9B2F1-4B44-4535-BE62-FCE5FA6336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821A8-84AA-4D39-AEDA-EF7F25352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4B2D26-7007-4170-A408-D3727B9B04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2264952" y="3387106"/>
            <a:ext cx="8246071" cy="763525"/>
          </a:xfrm>
        </p:spPr>
        <p:txBody>
          <a:bodyPr/>
          <a:lstStyle/>
          <a:p>
            <a:r>
              <a:rPr lang="zh-TW" altLang="en-US" dirty="0"/>
              <a:t>Ａｎｙ　ｑｕｅｓｔｉｏｎ？</a:t>
            </a:r>
          </a:p>
        </p:txBody>
      </p:sp>
    </p:spTree>
    <p:extLst>
      <p:ext uri="{BB962C8B-B14F-4D97-AF65-F5344CB8AC3E}">
        <p14:creationId xmlns:p14="http://schemas.microsoft.com/office/powerpoint/2010/main" val="179845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281175"/>
            <a:ext cx="8093366" cy="916230"/>
          </a:xfrm>
        </p:spPr>
        <p:txBody>
          <a:bodyPr>
            <a:normAutofit/>
          </a:bodyPr>
          <a:lstStyle/>
          <a:p>
            <a:r>
              <a:rPr lang="en-US">
                <a:latin typeface="Imprint MT Shadow"/>
              </a:rPr>
              <a:t>Outline</a:t>
            </a:r>
            <a:endParaRPr lang="zh-CN" altLang="en-US">
              <a:ea typeface="宋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0"/>
            <a:ext cx="8246071" cy="351221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latin typeface="Athelas"/>
              </a:rPr>
              <a:t>Flocking Algorithm</a:t>
            </a:r>
          </a:p>
          <a:p>
            <a:pPr lvl="1"/>
            <a:r>
              <a:rPr lang="en-US">
                <a:latin typeface="Athelas"/>
              </a:rPr>
              <a:t>Cohesion</a:t>
            </a:r>
          </a:p>
          <a:p>
            <a:pPr lvl="1"/>
            <a:r>
              <a:rPr lang="en-US">
                <a:latin typeface="Athelas"/>
              </a:rPr>
              <a:t>Alignment</a:t>
            </a:r>
          </a:p>
          <a:p>
            <a:pPr lvl="1"/>
            <a:r>
              <a:rPr lang="en-US">
                <a:latin typeface="Athelas"/>
              </a:rPr>
              <a:t>Separation/Avoidance</a:t>
            </a:r>
            <a:endParaRPr lang="en-US"/>
          </a:p>
          <a:p>
            <a:r>
              <a:rPr lang="en-US">
                <a:latin typeface="Athelas"/>
              </a:rPr>
              <a:t>Raindrop in Unity</a:t>
            </a:r>
            <a:endParaRPr lang="en-US"/>
          </a:p>
          <a:p>
            <a:pPr lvl="1"/>
            <a:r>
              <a:rPr lang="en-US">
                <a:latin typeface="Athelas"/>
              </a:rPr>
              <a:t>Implementation method</a:t>
            </a:r>
          </a:p>
          <a:p>
            <a:r>
              <a:rPr lang="en-US">
                <a:latin typeface="Athelas"/>
              </a:rPr>
              <a:t>Conclusion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7" y="433880"/>
            <a:ext cx="8093365" cy="916230"/>
          </a:xfrm>
        </p:spPr>
        <p:txBody>
          <a:bodyPr>
            <a:normAutofit/>
          </a:bodyPr>
          <a:lstStyle/>
          <a:p>
            <a:r>
              <a:rPr lang="en-US"/>
              <a:t>Flocking Algorithm</a:t>
            </a:r>
          </a:p>
        </p:txBody>
      </p:sp>
      <p:pic>
        <p:nvPicPr>
          <p:cNvPr id="15" name="Picture 5" descr="一張含有 文字 的圖片&#10;&#10;描述是以高可信度產生">
            <a:extLst>
              <a:ext uri="{FF2B5EF4-FFF2-40B4-BE49-F238E27FC236}">
                <a16:creationId xmlns:a16="http://schemas.microsoft.com/office/drawing/2014/main" id="{CEE21E9F-0F8E-4C43-AF79-D77587AFC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7" t="17762" r="1921"/>
          <a:stretch/>
        </p:blipFill>
        <p:spPr>
          <a:xfrm>
            <a:off x="1006928" y="1883427"/>
            <a:ext cx="2401479" cy="1529349"/>
          </a:xfrm>
          <a:prstGeom prst="rect">
            <a:avLst/>
          </a:prstGeom>
        </p:spPr>
      </p:pic>
      <p:pic>
        <p:nvPicPr>
          <p:cNvPr id="16" name="Picture 7" descr="一張含有 文字 的圖片&#10;&#10;描述是以高可信度產生">
            <a:extLst>
              <a:ext uri="{FF2B5EF4-FFF2-40B4-BE49-F238E27FC236}">
                <a16:creationId xmlns:a16="http://schemas.microsoft.com/office/drawing/2014/main" id="{8F1E53D0-7F39-754B-952C-6F605A515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3" t="5844" r="5660" b="8412"/>
          <a:stretch/>
        </p:blipFill>
        <p:spPr>
          <a:xfrm>
            <a:off x="3855642" y="1824053"/>
            <a:ext cx="1985166" cy="1679755"/>
          </a:xfrm>
          <a:prstGeom prst="rect">
            <a:avLst/>
          </a:prstGeom>
        </p:spPr>
      </p:pic>
      <p:pic>
        <p:nvPicPr>
          <p:cNvPr id="17" name="Picture 7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3C882AE8-4A6A-6340-AACA-8C5B2698D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76" b="7044"/>
          <a:stretch/>
        </p:blipFill>
        <p:spPr>
          <a:xfrm>
            <a:off x="6562174" y="1817703"/>
            <a:ext cx="1828194" cy="1679755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69A7C24E-CDC9-E149-A24A-6FD04F40F668}"/>
              </a:ext>
            </a:extLst>
          </p:cNvPr>
          <p:cNvSpPr txBox="1"/>
          <p:nvPr/>
        </p:nvSpPr>
        <p:spPr>
          <a:xfrm>
            <a:off x="6104061" y="3642278"/>
            <a:ext cx="28963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移動中</a:t>
            </a:r>
            <a:endParaRPr 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避免與其他 flock 單位太接近</a:t>
            </a:r>
            <a:endParaRPr 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8C0951A2-BBA0-284F-97F2-380E2F84A4FE}"/>
              </a:ext>
            </a:extLst>
          </p:cNvPr>
          <p:cNvSpPr txBox="1"/>
          <p:nvPr/>
        </p:nvSpPr>
        <p:spPr>
          <a:xfrm>
            <a:off x="3476626" y="364227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以附近其他</a:t>
            </a:r>
            <a:r>
              <a:rPr lang="en-US" altLang="zh-TW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flock </a:t>
            </a:r>
            <a:r>
              <a:rPr lang="en-US" altLang="zh-TW" sz="1400" err="1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</a:t>
            </a:r>
            <a:r>
              <a:rPr lang="zh-TW" altLang="en-US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元的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平均方向</a:t>
            </a:r>
            <a:r>
              <a:rPr lang="en-US" altLang="zh-TW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速度飛行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1EB3709C-A073-EE4B-84D4-7E7D60BB4A11}"/>
              </a:ext>
            </a:extLst>
          </p:cNvPr>
          <p:cNvSpPr txBox="1"/>
          <p:nvPr/>
        </p:nvSpPr>
        <p:spPr>
          <a:xfrm>
            <a:off x="1049224" y="3643871"/>
            <a:ext cx="24014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朝向群體質心</a:t>
            </a:r>
            <a:endParaRPr lang="en-US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sz="1400">
                <a:solidFill>
                  <a:srgbClr val="33333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最大限度地减少離群可能</a:t>
            </a:r>
            <a:endParaRPr lang="en-US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5DD7D2C-438A-C348-93C6-796DCD3236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1" t="12659" r="5774" b="13681"/>
          <a:stretch/>
        </p:blipFill>
        <p:spPr>
          <a:xfrm>
            <a:off x="69797" y="4274385"/>
            <a:ext cx="1753513" cy="808320"/>
          </a:xfrm>
          <a:prstGeom prst="rect">
            <a:avLst/>
          </a:prstGeom>
        </p:spPr>
      </p:pic>
      <p:sp>
        <p:nvSpPr>
          <p:cNvPr id="25" name="TextBox 3">
            <a:extLst>
              <a:ext uri="{FF2B5EF4-FFF2-40B4-BE49-F238E27FC236}">
                <a16:creationId xmlns:a16="http://schemas.microsoft.com/office/drawing/2014/main" id="{FE8D6E94-4B1F-5A4E-8D56-8346567B0584}"/>
              </a:ext>
            </a:extLst>
          </p:cNvPr>
          <p:cNvSpPr txBox="1"/>
          <p:nvPr/>
        </p:nvSpPr>
        <p:spPr>
          <a:xfrm>
            <a:off x="981005" y="1408115"/>
            <a:ext cx="24014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rPr>
              <a:t>Cohesion</a:t>
            </a:r>
            <a:endParaRPr lang="en-US" sz="2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rint MT Shadow" panose="04020605060303030202" pitchFamily="82" charset="0"/>
              <a:ea typeface="+mj-ea"/>
              <a:cs typeface="+mj-cs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5B5F102-5C60-4B48-84AF-5AEACDC5BD08}"/>
              </a:ext>
            </a:extLst>
          </p:cNvPr>
          <p:cNvSpPr txBox="1"/>
          <p:nvPr/>
        </p:nvSpPr>
        <p:spPr>
          <a:xfrm>
            <a:off x="3647486" y="1401601"/>
            <a:ext cx="24014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rPr>
              <a:t>Alignment</a:t>
            </a:r>
            <a:endParaRPr lang="en-US" sz="2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rint MT Shadow" panose="04020605060303030202" pitchFamily="82" charset="0"/>
              <a:ea typeface="+mj-ea"/>
              <a:cs typeface="+mj-cs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78F0FA0E-B5A2-5F4E-BEF2-B2D8B759DA4B}"/>
              </a:ext>
            </a:extLst>
          </p:cNvPr>
          <p:cNvSpPr txBox="1"/>
          <p:nvPr/>
        </p:nvSpPr>
        <p:spPr>
          <a:xfrm>
            <a:off x="6275532" y="1401601"/>
            <a:ext cx="24014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rPr>
              <a:t>Avoidance</a:t>
            </a:r>
            <a:endParaRPr lang="en-US" sz="2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rint MT Shadow" panose="04020605060303030202" pitchFamily="8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103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317" y="433880"/>
            <a:ext cx="8093365" cy="916230"/>
          </a:xfrm>
        </p:spPr>
        <p:txBody>
          <a:bodyPr>
            <a:normAutofit/>
          </a:bodyPr>
          <a:lstStyle/>
          <a:p>
            <a:r>
              <a:rPr lang="en-US"/>
              <a:t>Subject to Raindrop …</a:t>
            </a:r>
          </a:p>
        </p:txBody>
      </p:sp>
      <p:sp>
        <p:nvSpPr>
          <p:cNvPr id="13" name="Google Shape;326;p29">
            <a:extLst>
              <a:ext uri="{FF2B5EF4-FFF2-40B4-BE49-F238E27FC236}">
                <a16:creationId xmlns:a16="http://schemas.microsoft.com/office/drawing/2014/main" id="{0648B14A-D6E5-8648-847A-31DA712E1375}"/>
              </a:ext>
            </a:extLst>
          </p:cNvPr>
          <p:cNvSpPr/>
          <p:nvPr/>
        </p:nvSpPr>
        <p:spPr>
          <a:xfrm>
            <a:off x="1059785" y="1732560"/>
            <a:ext cx="1808208" cy="1808208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Lora" panose="02000503000000020004" pitchFamily="2" charset="0"/>
                <a:sym typeface="Lora"/>
              </a:rPr>
              <a:t>Cohesion</a:t>
            </a:r>
            <a:endParaRPr lang="zh-TW" sz="1600">
              <a:latin typeface="Lora" panose="02000503000000020004" pitchFamily="2" charset="0"/>
            </a:endParaRPr>
          </a:p>
        </p:txBody>
      </p:sp>
      <p:sp>
        <p:nvSpPr>
          <p:cNvPr id="22" name="Google Shape;328;p29">
            <a:extLst>
              <a:ext uri="{FF2B5EF4-FFF2-40B4-BE49-F238E27FC236}">
                <a16:creationId xmlns:a16="http://schemas.microsoft.com/office/drawing/2014/main" id="{CFB12F67-48C8-CB48-A407-4D46AD7AFD1B}"/>
              </a:ext>
            </a:extLst>
          </p:cNvPr>
          <p:cNvSpPr/>
          <p:nvPr/>
        </p:nvSpPr>
        <p:spPr>
          <a:xfrm>
            <a:off x="3808475" y="1732560"/>
            <a:ext cx="1808208" cy="1808208"/>
          </a:xfrm>
          <a:prstGeom prst="ellipse">
            <a:avLst/>
          </a:prstGeom>
          <a:solidFill>
            <a:srgbClr val="DFD1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b="1">
                <a:latin typeface="Lora" panose="02000503000000020004" pitchFamily="2" charset="0"/>
                <a:sym typeface="Lora"/>
              </a:rPr>
              <a:t>Alignment</a:t>
            </a:r>
            <a:endParaRPr lang="zh-TW" altLang="en-US" sz="1600" b="1">
              <a:latin typeface="Lora" panose="02000503000000020004" pitchFamily="2" charset="0"/>
            </a:endParaRPr>
          </a:p>
        </p:txBody>
      </p:sp>
      <p:cxnSp>
        <p:nvCxnSpPr>
          <p:cNvPr id="23" name="Google Shape;329;p29">
            <a:extLst>
              <a:ext uri="{FF2B5EF4-FFF2-40B4-BE49-F238E27FC236}">
                <a16:creationId xmlns:a16="http://schemas.microsoft.com/office/drawing/2014/main" id="{8217C1D8-F9CE-D741-A68A-FB393C9DEB9C}"/>
              </a:ext>
            </a:extLst>
          </p:cNvPr>
          <p:cNvCxnSpPr>
            <a:cxnSpLocks/>
          </p:cNvCxnSpPr>
          <p:nvPr/>
        </p:nvCxnSpPr>
        <p:spPr>
          <a:xfrm>
            <a:off x="5554773" y="2636320"/>
            <a:ext cx="1002392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4" name="Google Shape;329;p29">
            <a:extLst>
              <a:ext uri="{FF2B5EF4-FFF2-40B4-BE49-F238E27FC236}">
                <a16:creationId xmlns:a16="http://schemas.microsoft.com/office/drawing/2014/main" id="{96CFE241-0C1F-8A43-A9BD-485DE23568AF}"/>
              </a:ext>
            </a:extLst>
          </p:cNvPr>
          <p:cNvCxnSpPr>
            <a:cxnSpLocks/>
          </p:cNvCxnSpPr>
          <p:nvPr/>
        </p:nvCxnSpPr>
        <p:spPr>
          <a:xfrm>
            <a:off x="2871654" y="2636321"/>
            <a:ext cx="869640" cy="343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28" name="Google Shape;328;p29">
            <a:extLst>
              <a:ext uri="{FF2B5EF4-FFF2-40B4-BE49-F238E27FC236}">
                <a16:creationId xmlns:a16="http://schemas.microsoft.com/office/drawing/2014/main" id="{EC13A7A5-D6AF-C74C-A859-D45811B40D08}"/>
              </a:ext>
            </a:extLst>
          </p:cNvPr>
          <p:cNvSpPr/>
          <p:nvPr/>
        </p:nvSpPr>
        <p:spPr>
          <a:xfrm>
            <a:off x="6604946" y="1655520"/>
            <a:ext cx="1808208" cy="1808208"/>
          </a:xfrm>
          <a:prstGeom prst="ellipse">
            <a:avLst/>
          </a:prstGeom>
          <a:solidFill>
            <a:srgbClr val="01849B"/>
          </a:solidFill>
          <a:ln w="1143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n" sz="1600" b="1">
                <a:solidFill>
                  <a:schemeClr val="bg1"/>
                </a:solidFill>
                <a:latin typeface="Lora" panose="02000503000000020004" pitchFamily="2" charset="0"/>
                <a:sym typeface="Lora"/>
              </a:rPr>
              <a:t>Combination</a:t>
            </a:r>
            <a:endParaRPr lang="zh-TW" altLang="en-US" sz="1600" b="1">
              <a:solidFill>
                <a:schemeClr val="bg1"/>
              </a:solidFill>
              <a:latin typeface="Lora" panose="02000503000000020004" pitchFamily="2" charset="0"/>
            </a:endParaRPr>
          </a:p>
        </p:txBody>
      </p:sp>
      <p:sp>
        <p:nvSpPr>
          <p:cNvPr id="29" name="Rectangle: Rounded Corners 4">
            <a:extLst>
              <a:ext uri="{FF2B5EF4-FFF2-40B4-BE49-F238E27FC236}">
                <a16:creationId xmlns:a16="http://schemas.microsoft.com/office/drawing/2014/main" id="{1A2CDBBD-AD23-4B49-A3CD-06AF79B10C4E}"/>
              </a:ext>
            </a:extLst>
          </p:cNvPr>
          <p:cNvSpPr/>
          <p:nvPr/>
        </p:nvSpPr>
        <p:spPr>
          <a:xfrm>
            <a:off x="6264446" y="3873745"/>
            <a:ext cx="2446944" cy="55971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sz="1600">
                <a:solidFill>
                  <a:schemeClr val="tx1"/>
                </a:solidFill>
                <a:latin typeface="Microsoft JhengHei"/>
                <a:ea typeface="Microsoft JhengHei"/>
                <a:cs typeface="+mn-lt"/>
              </a:rPr>
              <a:t>粒子重疊形成較大雨滴</a:t>
            </a:r>
            <a:endParaRPr lang="en-US" altLang="zh-TW" sz="1600">
              <a:solidFill>
                <a:schemeClr val="tx1"/>
              </a:solidFill>
              <a:latin typeface="Microsoft JhengHei"/>
              <a:ea typeface="Microsoft JhengHei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560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79A36-7796-D84D-93A2-F6CFDD2C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540" y="1999106"/>
            <a:ext cx="5955495" cy="572644"/>
          </a:xfrm>
        </p:spPr>
        <p:txBody>
          <a:bodyPr>
            <a:noAutofit/>
          </a:bodyPr>
          <a:lstStyle/>
          <a:p>
            <a:r>
              <a:rPr lang="en" altLang="zh-TW"/>
              <a:t>Raindrop in Unity</a:t>
            </a:r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DE6272-3645-C84F-B956-AE4502400E02}"/>
              </a:ext>
            </a:extLst>
          </p:cNvPr>
          <p:cNvSpPr/>
          <p:nvPr/>
        </p:nvSpPr>
        <p:spPr>
          <a:xfrm>
            <a:off x="4266589" y="2724456"/>
            <a:ext cx="44284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Raindrop </a:t>
            </a:r>
            <a:r>
              <a:rPr lang="en-US" altLang="zh-TW" sz="28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Lora"/>
              </a:rPr>
              <a:t>Implementation</a:t>
            </a:r>
            <a:endParaRPr lang="zh-TW" altLang="en-US" sz="28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4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6;p23">
            <a:extLst>
              <a:ext uri="{FF2B5EF4-FFF2-40B4-BE49-F238E27FC236}">
                <a16:creationId xmlns:a16="http://schemas.microsoft.com/office/drawing/2014/main" id="{912727FE-6E9D-7841-B440-4896FB5CB9A3}"/>
              </a:ext>
            </a:extLst>
          </p:cNvPr>
          <p:cNvSpPr txBox="1">
            <a:spLocks/>
          </p:cNvSpPr>
          <p:nvPr/>
        </p:nvSpPr>
        <p:spPr>
          <a:xfrm>
            <a:off x="1257708" y="1108702"/>
            <a:ext cx="3878400" cy="4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Rasterized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53F32ED-3B6E-BF4A-BC88-BF63FA999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"/>
          <a:stretch/>
        </p:blipFill>
        <p:spPr>
          <a:xfrm>
            <a:off x="3196908" y="1694175"/>
            <a:ext cx="2750181" cy="27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9D209D0C-1066-7848-9732-A207069CD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9"/>
          <a:stretch/>
        </p:blipFill>
        <p:spPr>
          <a:xfrm>
            <a:off x="1838003" y="1808225"/>
            <a:ext cx="2661622" cy="2614158"/>
          </a:xfrm>
          <a:prstGeom prst="rect">
            <a:avLst/>
          </a:prstGeom>
        </p:spPr>
      </p:pic>
      <p:sp>
        <p:nvSpPr>
          <p:cNvPr id="8" name="Google Shape;206;p23">
            <a:extLst>
              <a:ext uri="{FF2B5EF4-FFF2-40B4-BE49-F238E27FC236}">
                <a16:creationId xmlns:a16="http://schemas.microsoft.com/office/drawing/2014/main" id="{F483B8CC-1337-BD4F-9198-A483D46DDDBE}"/>
              </a:ext>
            </a:extLst>
          </p:cNvPr>
          <p:cNvSpPr txBox="1">
            <a:spLocks/>
          </p:cNvSpPr>
          <p:nvPr/>
        </p:nvSpPr>
        <p:spPr>
          <a:xfrm>
            <a:off x="911058" y="1183460"/>
            <a:ext cx="7177135" cy="4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Draw the main raindrops &amp; Deform</a:t>
            </a:r>
          </a:p>
        </p:txBody>
      </p:sp>
      <p:pic>
        <p:nvPicPr>
          <p:cNvPr id="9" name="Picture 5" descr="一張含有 天空, 室外, 紅色 的圖片&#10;&#10;描述是以非常高的可信度產生">
            <a:extLst>
              <a:ext uri="{FF2B5EF4-FFF2-40B4-BE49-F238E27FC236}">
                <a16:creationId xmlns:a16="http://schemas.microsoft.com/office/drawing/2014/main" id="{429A8117-C3C9-8A4A-B05D-A259E249A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8" r="-763" b="296"/>
          <a:stretch/>
        </p:blipFill>
        <p:spPr>
          <a:xfrm>
            <a:off x="4873032" y="1808225"/>
            <a:ext cx="2668359" cy="26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06;p23">
            <a:extLst>
              <a:ext uri="{FF2B5EF4-FFF2-40B4-BE49-F238E27FC236}">
                <a16:creationId xmlns:a16="http://schemas.microsoft.com/office/drawing/2014/main" id="{E6D5299C-D216-7D4D-B979-3D5BFE58A6CD}"/>
              </a:ext>
            </a:extLst>
          </p:cNvPr>
          <p:cNvSpPr txBox="1">
            <a:spLocks/>
          </p:cNvSpPr>
          <p:nvPr/>
        </p:nvSpPr>
        <p:spPr>
          <a:xfrm>
            <a:off x="1381250" y="1192500"/>
            <a:ext cx="3878400" cy="43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-US" sz="2400"/>
              <a:t>Move the lattice</a:t>
            </a:r>
            <a:endParaRPr lang="en" sz="240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C3BFDAE-6312-0E4C-9A5B-60E23E8E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081310"/>
            <a:ext cx="2743200" cy="2355273"/>
          </a:xfrm>
          <a:prstGeom prst="rect">
            <a:avLst/>
          </a:prstGeom>
        </p:spPr>
      </p:pic>
      <p:pic>
        <p:nvPicPr>
          <p:cNvPr id="13" name="Picture 3" descr="一張含有 櫃子 的圖片&#10;&#10;描述是以高可信度產生">
            <a:extLst>
              <a:ext uri="{FF2B5EF4-FFF2-40B4-BE49-F238E27FC236}">
                <a16:creationId xmlns:a16="http://schemas.microsoft.com/office/drawing/2014/main" id="{02B2E540-C95D-BC4F-A9A5-BDE06A2E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10" y="2074731"/>
            <a:ext cx="2743200" cy="23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一張含有 室內, 監視器, 電子用品, 紅色 的圖片&#10;&#10;描述是以非常高的可信度產生">
            <a:extLst>
              <a:ext uri="{FF2B5EF4-FFF2-40B4-BE49-F238E27FC236}">
                <a16:creationId xmlns:a16="http://schemas.microsoft.com/office/drawing/2014/main" id="{98DB9198-3B0A-B24D-98A4-EFD4104DB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9"/>
          <a:stretch/>
        </p:blipFill>
        <p:spPr>
          <a:xfrm>
            <a:off x="1087927" y="2314642"/>
            <a:ext cx="2176687" cy="2137871"/>
          </a:xfrm>
          <a:prstGeom prst="rect">
            <a:avLst/>
          </a:prstGeom>
        </p:spPr>
      </p:pic>
      <p:sp>
        <p:nvSpPr>
          <p:cNvPr id="8" name="Google Shape;206;p23">
            <a:extLst>
              <a:ext uri="{FF2B5EF4-FFF2-40B4-BE49-F238E27FC236}">
                <a16:creationId xmlns:a16="http://schemas.microsoft.com/office/drawing/2014/main" id="{8FAA9AF2-173F-B146-8354-6D8671E87C9F}"/>
              </a:ext>
            </a:extLst>
          </p:cNvPr>
          <p:cNvSpPr txBox="1">
            <a:spLocks/>
          </p:cNvSpPr>
          <p:nvPr/>
        </p:nvSpPr>
        <p:spPr>
          <a:xfrm>
            <a:off x="1002809" y="1275168"/>
            <a:ext cx="3591135" cy="3438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rint MT Shadow" panose="04020605060303030202" pitchFamily="82" charset="0"/>
                <a:ea typeface="+mj-ea"/>
                <a:cs typeface="+mj-cs"/>
              </a:defRPr>
            </a:lvl1pPr>
          </a:lstStyle>
          <a:p>
            <a:r>
              <a:rPr lang="en" sz="2400"/>
              <a:t>Draw the trail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8543078D-D2B4-CA44-A59B-1B58B8629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8" r="-763" b="296"/>
          <a:stretch/>
        </p:blipFill>
        <p:spPr>
          <a:xfrm>
            <a:off x="3613535" y="2314642"/>
            <a:ext cx="2182197" cy="2137871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46B2F803-7925-6240-AF9C-2F783EAB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21" y="2299316"/>
            <a:ext cx="2165665" cy="21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3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111</Words>
  <Application>Microsoft Office PowerPoint</Application>
  <PresentationFormat>On-screen Show (16:9)</PresentationFormat>
  <Paragraphs>45</Paragraphs>
  <Slides>15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Computer Graphics Project -  Raindrop Simulation</vt:lpstr>
      <vt:lpstr>Outline</vt:lpstr>
      <vt:lpstr>Flocking Algorithm</vt:lpstr>
      <vt:lpstr>Subject to Raindrop …</vt:lpstr>
      <vt:lpstr>Raindrop in 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Combination</vt:lpstr>
      <vt:lpstr>Combination</vt:lpstr>
      <vt:lpstr>Ａｎｙ　ｑｕｅｓｔｉｏｎ？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Windows 使用者</cp:lastModifiedBy>
  <cp:revision>71</cp:revision>
  <dcterms:created xsi:type="dcterms:W3CDTF">2013-08-21T19:17:07Z</dcterms:created>
  <dcterms:modified xsi:type="dcterms:W3CDTF">2019-06-18T08:37:30Z</dcterms:modified>
</cp:coreProperties>
</file>